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3" r:id="rId9"/>
    <p:sldId id="264" r:id="rId10"/>
    <p:sldId id="262" r:id="rId11"/>
    <p:sldId id="266" r:id="rId12"/>
    <p:sldId id="267" r:id="rId13"/>
    <p:sldId id="268" r:id="rId14"/>
    <p:sldId id="269" r:id="rId15"/>
    <p:sldId id="278" r:id="rId16"/>
    <p:sldId id="270" r:id="rId17"/>
    <p:sldId id="272" r:id="rId18"/>
    <p:sldId id="273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5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9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11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91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28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439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2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89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8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76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945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18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21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B6BAD-3090-45C7-8EF1-581A96F4C9E3}" type="datetimeFigureOut">
              <a:rPr lang="es-ES" smtClean="0"/>
              <a:t>14/03/2018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5D7C11-CC88-4EC1-8D74-19AB3661CFC1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53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owerbi.microsoft.com/es-es/deskto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l-time_Olympic_Games_medal_table" TargetMode="External"/><Relationship Id="rId2" Type="http://schemas.openxmlformats.org/officeDocument/2006/relationships/hyperlink" Target="http://www.expansion.com/mercados/cotizaciones/indices/ibex35_I.IB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.wikipedia.org/wiki/Premio_Turing" TargetMode="External"/><Relationship Id="rId4" Type="http://schemas.openxmlformats.org/officeDocument/2006/relationships/hyperlink" Target="https://www.britannica.com/topic/Winners-of-the-Nobel-Prize-for-Physics-185694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Education/Libraries-Locations-Hours-and-Contact-Information/x8fc-8rcq" TargetMode="External"/><Relationship Id="rId2" Type="http://schemas.openxmlformats.org/officeDocument/2006/relationships/hyperlink" Target="http://www.expansion.com/mercados/cotizaciones/indices/ibex35_I.I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os.madrid.es/portal/site/egob/" TargetMode="External"/><Relationship Id="rId5" Type="http://schemas.openxmlformats.org/officeDocument/2006/relationships/hyperlink" Target="http://opendata-ajuntament.barcelona.cat/data/es/dataset/anv2016/resource/9e67ecc3-7053-4b96-b845-b168b8711f25" TargetMode="External"/><Relationship Id="rId4" Type="http://schemas.openxmlformats.org/officeDocument/2006/relationships/hyperlink" Target="https://data.nasa.gov/Space-Science/Near-Earth-Comets-Orbital-Elements/b67r-rgxc/data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jp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hyperlink" Target="https://twitter.com/oyara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D0712110-0BC1-4B31-B3BB-63B44222E87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4466B5F3-C053-4580-B04A-1EF94988828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13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25CED634-E2D0-4AB7-96DD-816C9B52C5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FCDDCDFB-696D-4FDF-9B58-24F71B7C37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7">
            <a:extLst>
              <a:ext uri="{FF2B5EF4-FFF2-40B4-BE49-F238E27FC236}">
                <a16:creationId xmlns:a16="http://schemas.microsoft.com/office/drawing/2014/main" id="{FA6123F2-4B61-414F-A7E5-5B7828EACAE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3504193-009E-4F88-86E3-FF415B384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305090"/>
            <a:ext cx="4960442" cy="1661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ED8C16-F724-4FE2-9EF7-37B55A9AE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s-ES" sz="3700" b="1"/>
              <a:t>La web como fuente de datos en Power BI</a:t>
            </a:r>
            <a:endParaRPr lang="es-ES" sz="37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5AF74B-3E58-4885-BE18-67378F448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s-ES" sz="1600"/>
              <a:t>Ángel m. rayo</a:t>
            </a:r>
          </a:p>
          <a:p>
            <a:r>
              <a:rPr lang="es-ES" sz="1600"/>
              <a:t>@oyara</a:t>
            </a:r>
          </a:p>
        </p:txBody>
      </p:sp>
    </p:spTree>
    <p:extLst>
      <p:ext uri="{BB962C8B-B14F-4D97-AF65-F5344CB8AC3E}">
        <p14:creationId xmlns:p14="http://schemas.microsoft.com/office/powerpoint/2010/main" val="224546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862F5-DBCF-473D-93B6-0682D75A1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¡usémoslos!</a:t>
            </a:r>
          </a:p>
        </p:txBody>
      </p:sp>
      <p:pic>
        <p:nvPicPr>
          <p:cNvPr id="4" name="Imagen 3" descr="C:\Users\angelra\Desktop\piramide.png">
            <a:extLst>
              <a:ext uri="{FF2B5EF4-FFF2-40B4-BE49-F238E27FC236}">
                <a16:creationId xmlns:a16="http://schemas.microsoft.com/office/drawing/2014/main" id="{5054E395-98D4-4DE6-B066-FF2753994E2E}"/>
              </a:ext>
            </a:extLst>
          </p:cNvPr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813" y="2139142"/>
            <a:ext cx="6122373" cy="369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áfico 5" descr="Bebé">
            <a:extLst>
              <a:ext uri="{FF2B5EF4-FFF2-40B4-BE49-F238E27FC236}">
                <a16:creationId xmlns:a16="http://schemas.microsoft.com/office/drawing/2014/main" id="{6FA8CE94-EF0B-4513-8BEE-55E2889A1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5629" y="5056155"/>
            <a:ext cx="728750" cy="728750"/>
          </a:xfrm>
          <a:prstGeom prst="rect">
            <a:avLst/>
          </a:prstGeom>
        </p:spPr>
      </p:pic>
      <p:pic>
        <p:nvPicPr>
          <p:cNvPr id="8" name="Gráfico 7" descr="Familia con niña">
            <a:extLst>
              <a:ext uri="{FF2B5EF4-FFF2-40B4-BE49-F238E27FC236}">
                <a16:creationId xmlns:a16="http://schemas.microsoft.com/office/drawing/2014/main" id="{BCDD8369-BEEA-457C-A63D-46439C4B9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2550" y="4089847"/>
            <a:ext cx="914400" cy="914400"/>
          </a:xfrm>
          <a:prstGeom prst="rect">
            <a:avLst/>
          </a:prstGeom>
        </p:spPr>
      </p:pic>
      <p:pic>
        <p:nvPicPr>
          <p:cNvPr id="10" name="Gráfico 9" descr="Profesor">
            <a:extLst>
              <a:ext uri="{FF2B5EF4-FFF2-40B4-BE49-F238E27FC236}">
                <a16:creationId xmlns:a16="http://schemas.microsoft.com/office/drawing/2014/main" id="{DEB507A8-4A01-4E35-9ED5-4B19CDEBF8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53171" y="3293968"/>
            <a:ext cx="914400" cy="914400"/>
          </a:xfrm>
          <a:prstGeom prst="rect">
            <a:avLst/>
          </a:prstGeom>
        </p:spPr>
      </p:pic>
      <p:pic>
        <p:nvPicPr>
          <p:cNvPr id="12" name="Gráfico 11" descr="Persona con bastón">
            <a:extLst>
              <a:ext uri="{FF2B5EF4-FFF2-40B4-BE49-F238E27FC236}">
                <a16:creationId xmlns:a16="http://schemas.microsoft.com/office/drawing/2014/main" id="{6C0F3740-3DE0-4F92-B109-EEA00A484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2634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8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0B21C91-66C0-4F33-A75C-17003C487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POWER BI HA VENIDO A SALVARNOS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25CC13-C997-46D5-A720-E08F355C5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PROMETE CONSEGUIRLO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A3507B-23AA-4608-820A-27407476D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89" y="438890"/>
            <a:ext cx="8525022" cy="22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91A2AC-519E-487B-9638-34CC3D47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MICROSOFT POWER BI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7E5D641-72AC-4F91-BD48-27808075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¿Qué es?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conjunto de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herramientas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análisis empresarial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 pone el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conocimiento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 alcance de toda la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organización</a:t>
            </a:r>
          </a:p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¿Cuánto cuesta?</a:t>
            </a:r>
          </a:p>
          <a:p>
            <a:pPr lvl="1"/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 Desktop es una herramienta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gratuita</a:t>
            </a:r>
          </a:p>
          <a:p>
            <a:pPr lvl="1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https://powerbi.microsoft.com/es-es/desktop/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368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191A2AC-519E-487B-9638-34CC3D47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MICROSOFT POWER BI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7E5D641-72AC-4F91-BD48-278080756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64137"/>
          </a:xfrm>
        </p:spPr>
        <p:txBody>
          <a:bodyPr>
            <a:normAutofit fontScale="92500" lnSpcReduction="20000"/>
          </a:bodyPr>
          <a:lstStyle/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Diseñada por Ron George y nombrada como Project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Crescent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2011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Disponible como parte de 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 Server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Codename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Denali</a:t>
            </a:r>
            <a:endParaRPr lang="es-E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2013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Disponible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 for Office 365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Primera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release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add-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Microsoft Excel</a:t>
            </a:r>
          </a:p>
          <a:p>
            <a:pPr lvl="2"/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Query,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Pivot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</a:t>
            </a:r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View</a:t>
            </a: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2015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Disponible como descarga independiente</a:t>
            </a:r>
          </a:p>
          <a:p>
            <a:pPr lvl="1"/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Nueva versión cada mes</a:t>
            </a:r>
          </a:p>
        </p:txBody>
      </p:sp>
    </p:spTree>
    <p:extLst>
      <p:ext uri="{BB962C8B-B14F-4D97-AF65-F5344CB8AC3E}">
        <p14:creationId xmlns:p14="http://schemas.microsoft.com/office/powerpoint/2010/main" val="670403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7FA78-E4F5-4449-A278-9365A694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Orígenes de datos disponibles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715FB1B-EA24-4A03-A48F-1CBEB6D8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91" y="2053348"/>
            <a:ext cx="4799097" cy="31182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0CF577A-D88A-4E96-9A4A-3C752849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77" y="2053348"/>
            <a:ext cx="4799098" cy="313663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2919F8B-173E-44D0-ACB1-355B8A5FD1DA}"/>
              </a:ext>
            </a:extLst>
          </p:cNvPr>
          <p:cNvSpPr/>
          <p:nvPr/>
        </p:nvSpPr>
        <p:spPr>
          <a:xfrm>
            <a:off x="7985761" y="4538750"/>
            <a:ext cx="687184" cy="6328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C761535-892D-45D3-AB79-E0B996271117}"/>
              </a:ext>
            </a:extLst>
          </p:cNvPr>
          <p:cNvSpPr/>
          <p:nvPr/>
        </p:nvSpPr>
        <p:spPr>
          <a:xfrm>
            <a:off x="9634452" y="2035049"/>
            <a:ext cx="687184" cy="6328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96C60-9E77-4409-97C3-E2561FFE18F8}"/>
              </a:ext>
            </a:extLst>
          </p:cNvPr>
          <p:cNvSpPr/>
          <p:nvPr/>
        </p:nvSpPr>
        <p:spPr>
          <a:xfrm>
            <a:off x="5520032" y="3305234"/>
            <a:ext cx="687184" cy="6328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301E8C9-1A9C-4377-B8B2-CA7A4D4CBC6A}"/>
              </a:ext>
            </a:extLst>
          </p:cNvPr>
          <p:cNvSpPr/>
          <p:nvPr/>
        </p:nvSpPr>
        <p:spPr>
          <a:xfrm>
            <a:off x="10440291" y="4538749"/>
            <a:ext cx="687184" cy="6328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4380C8-F631-4DF8-A91B-91B8D7F98813}"/>
              </a:ext>
            </a:extLst>
          </p:cNvPr>
          <p:cNvSpPr/>
          <p:nvPr/>
        </p:nvSpPr>
        <p:spPr>
          <a:xfrm>
            <a:off x="8836430" y="3905885"/>
            <a:ext cx="687184" cy="63286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14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EA869E1-F851-4A52-92F5-77E592B76A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83AD55-8296-44BD-8E14-DD2DDBC351B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BF46B26-15FC-4C5A-94FA-AE9ED64B5C2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12F6065-5345-44BD-B66E-5487CCD7A9B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EF77632-1A0C-4B9F-829B-226E68A78E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DCFC27-6BCE-42B6-8372-070EA07685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2046CE-87C5-4670-A404-6AB453F5A9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24BAD7-5931-4CA6-BB58-0CBCFCFA65A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arcador de contenido 9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4FD251BC-C40F-45E9-8DA8-FA04B81C9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57" y="1429188"/>
            <a:ext cx="4242437" cy="329005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A4B1E0-284C-4A01-8141-A24D2B8EE09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Marcador de contenido 7" descr="Imagen que contiene hombre, texto, periódico&#10;&#10;Descripción generada con confianza alta">
            <a:extLst>
              <a:ext uri="{FF2B5EF4-FFF2-40B4-BE49-F238E27FC236}">
                <a16:creationId xmlns:a16="http://schemas.microsoft.com/office/drawing/2014/main" id="{FB08C350-60A0-46D3-8C4D-961C28FE2E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43" y="1429187"/>
            <a:ext cx="4242437" cy="329005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6E5E3B-74C5-47DC-A395-6E912A478FB6}"/>
              </a:ext>
            </a:extLst>
          </p:cNvPr>
          <p:cNvSpPr txBox="1"/>
          <p:nvPr/>
        </p:nvSpPr>
        <p:spPr>
          <a:xfrm>
            <a:off x="1522983" y="680168"/>
            <a:ext cx="5420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¡A CONSUMIR DATOS!</a:t>
            </a:r>
          </a:p>
        </p:txBody>
      </p:sp>
    </p:spTree>
    <p:extLst>
      <p:ext uri="{BB962C8B-B14F-4D97-AF65-F5344CB8AC3E}">
        <p14:creationId xmlns:p14="http://schemas.microsoft.com/office/powerpoint/2010/main" val="135538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424B-0067-43AE-9F3B-379C8DBA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¡COMENCEMOS!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1E7B3-BBF7-4AF9-A655-1D1687781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IBEX 35</a:t>
            </a:r>
            <a:endParaRPr lang="es-ES" dirty="0">
              <a:hlinkClick r:id="rId2"/>
            </a:endParaRPr>
          </a:p>
          <a:p>
            <a:pPr lvl="1"/>
            <a:r>
              <a:rPr lang="es-ES" dirty="0">
                <a:hlinkClick r:id="rId2"/>
              </a:rPr>
              <a:t>http://www.expansion.com/mercados/cotizaciones/indices/ibex35_I.IB.html</a:t>
            </a:r>
            <a:endParaRPr lang="es-ES" dirty="0"/>
          </a:p>
          <a:p>
            <a:r>
              <a:rPr lang="es-ES" dirty="0"/>
              <a:t>Medallas en JJOO</a:t>
            </a:r>
          </a:p>
          <a:p>
            <a:pPr lvl="1"/>
            <a:r>
              <a:rPr lang="es-ES" dirty="0">
                <a:hlinkClick r:id="rId3"/>
              </a:rPr>
              <a:t>https://en.wikipedia.org/wiki/All-time_Olympic_Games_medal_table</a:t>
            </a:r>
            <a:endParaRPr lang="es-ES" dirty="0"/>
          </a:p>
          <a:p>
            <a:r>
              <a:rPr lang="es-ES" dirty="0"/>
              <a:t>Premios Nobel de Física</a:t>
            </a:r>
          </a:p>
          <a:p>
            <a:pPr lvl="1"/>
            <a:r>
              <a:rPr lang="es-ES" dirty="0">
                <a:hlinkClick r:id="rId4"/>
              </a:rPr>
              <a:t>https://www.britannica.com/topic/Winners-of-the-Nobel-Prize-for-Physics-1856942</a:t>
            </a:r>
            <a:r>
              <a:rPr lang="es-ES" dirty="0"/>
              <a:t> </a:t>
            </a:r>
          </a:p>
          <a:p>
            <a:r>
              <a:rPr lang="es-ES" dirty="0"/>
              <a:t>Premios Turing</a:t>
            </a:r>
          </a:p>
          <a:p>
            <a:pPr lvl="1"/>
            <a:r>
              <a:rPr lang="es-ES" dirty="0">
                <a:hlinkClick r:id="rId5"/>
              </a:rPr>
              <a:t>https://es.wikipedia.org/wiki/Premio_Turing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35377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CABCAE3-64FC-4149-819F-2C181282415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012FDCFE-9AD2-4D8A-8CBF-B3AA37EBF6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D463FC-4CA8-4FF4-85A3-AF9F4B98D21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ECF35C3-8B44-4F4B-BD25-4C01823DB22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FA7AD0A-1871-4DF8-9235-F49D0513B9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B04CFB-FAE5-47DD-9B3E-4E9BA7A89C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4" name="Picture 23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16EFE474-4FE0-4E8F-8F09-5ED2C9E76A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8B8C81-54DC-4AF5-B682-3A2C70A6B5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ACF89C-CFC3-4D68-B3C4-2BEFB7BBE5F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22F7FD7-8884-4FD5-95AB-0B5C6033ADF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68D41B-9286-479F-9AB7-678C8E348D7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Imagen 6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A9C9B76F-993F-449D-81A0-366712F45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09" y="1116345"/>
            <a:ext cx="5278049" cy="386617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7F434FA-A267-439B-99A6-37D6A0CFC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Open data</a:t>
            </a:r>
          </a:p>
        </p:txBody>
      </p:sp>
    </p:spTree>
    <p:extLst>
      <p:ext uri="{BB962C8B-B14F-4D97-AF65-F5344CB8AC3E}">
        <p14:creationId xmlns:p14="http://schemas.microsoft.com/office/powerpoint/2010/main" val="3329691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5C35DB7-E004-43BA-AD46-416C485529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80B972-D29F-47DE-9A3E-A6343CA4FBA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Picture 17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D76FF61A-1DE8-4B3B-8AAB-685F0D91E5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AF4E0A-1556-4E47-B62C-FAD4F74D21D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17651D-FF04-45EB-8D8E-7A7A73DAF0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7219" y="4196142"/>
            <a:ext cx="32638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Gráfico 8" descr="Usuario">
            <a:extLst>
              <a:ext uri="{FF2B5EF4-FFF2-40B4-BE49-F238E27FC236}">
                <a16:creationId xmlns:a16="http://schemas.microsoft.com/office/drawing/2014/main" id="{B1103918-D2FE-4EAE-AD5E-A95FB2AE1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2019" y="799379"/>
            <a:ext cx="1803974" cy="1803974"/>
          </a:xfrm>
          <a:prstGeom prst="rect">
            <a:avLst/>
          </a:prstGeom>
        </p:spPr>
      </p:pic>
      <p:pic>
        <p:nvPicPr>
          <p:cNvPr id="5" name="Gráfico 4" descr="Señal de negación">
            <a:extLst>
              <a:ext uri="{FF2B5EF4-FFF2-40B4-BE49-F238E27FC236}">
                <a16:creationId xmlns:a16="http://schemas.microsoft.com/office/drawing/2014/main" id="{EBBDF6A9-0264-46E4-839F-3ADEC6D611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3902" y="798973"/>
            <a:ext cx="1804347" cy="1804347"/>
          </a:xfrm>
          <a:prstGeom prst="rect">
            <a:avLst/>
          </a:prstGeom>
        </p:spPr>
      </p:pic>
      <p:pic>
        <p:nvPicPr>
          <p:cNvPr id="7" name="Gráfico 6" descr="Mano levantada">
            <a:extLst>
              <a:ext uri="{FF2B5EF4-FFF2-40B4-BE49-F238E27FC236}">
                <a16:creationId xmlns:a16="http://schemas.microsoft.com/office/drawing/2014/main" id="{71265294-FEF9-4744-9C51-6932C1182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8946" y="798973"/>
            <a:ext cx="1804347" cy="18043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B4EBDF-1CEE-4672-8773-AB3BB8ED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082167"/>
            <a:ext cx="3259513" cy="2104154"/>
          </a:xfrm>
        </p:spPr>
        <p:txBody>
          <a:bodyPr anchor="b">
            <a:normAutofit/>
          </a:bodyPr>
          <a:lstStyle/>
          <a:p>
            <a:r>
              <a:rPr lang="es-ES" dirty="0"/>
              <a:t>OPEN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24163-258B-4D6E-BB19-8BC58896D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5152" y="2921468"/>
            <a:ext cx="6005764" cy="25446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s-ES" b="1" dirty="0"/>
              <a:t>Filosofía </a:t>
            </a:r>
            <a:r>
              <a:rPr lang="es-ES" dirty="0"/>
              <a:t>y </a:t>
            </a:r>
            <a:r>
              <a:rPr lang="es-ES" b="1" dirty="0"/>
              <a:t>práctica </a:t>
            </a:r>
            <a:r>
              <a:rPr lang="es-ES" dirty="0"/>
              <a:t>que permite que determinados tipos de datos estén disponibles</a:t>
            </a:r>
          </a:p>
          <a:p>
            <a:pPr>
              <a:lnSpc>
                <a:spcPct val="110000"/>
              </a:lnSpc>
            </a:pPr>
            <a:r>
              <a:rPr lang="es-ES" b="1" dirty="0"/>
              <a:t>De forma libre</a:t>
            </a:r>
          </a:p>
          <a:p>
            <a:pPr>
              <a:lnSpc>
                <a:spcPct val="110000"/>
              </a:lnSpc>
            </a:pPr>
            <a:r>
              <a:rPr lang="es-ES" b="1" dirty="0"/>
              <a:t>Sin restricciones de derechos de autor</a:t>
            </a:r>
          </a:p>
          <a:p>
            <a:pPr>
              <a:lnSpc>
                <a:spcPct val="110000"/>
              </a:lnSpc>
            </a:pPr>
            <a:r>
              <a:rPr lang="es-ES" b="1" dirty="0"/>
              <a:t>Sin restricciones de patentes</a:t>
            </a:r>
          </a:p>
          <a:p>
            <a:pPr>
              <a:lnSpc>
                <a:spcPct val="110000"/>
              </a:lnSpc>
            </a:pPr>
            <a:r>
              <a:rPr lang="es-ES" b="1" dirty="0"/>
              <a:t>Sin restricciones de mecanismos de control</a:t>
            </a:r>
          </a:p>
        </p:txBody>
      </p:sp>
    </p:spTree>
    <p:extLst>
      <p:ext uri="{BB962C8B-B14F-4D97-AF65-F5344CB8AC3E}">
        <p14:creationId xmlns:p14="http://schemas.microsoft.com/office/powerpoint/2010/main" val="2254014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1F5620B8-A2D8-4568-B566-F0453A0D91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1" name="Picture 20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4B61EBEC-D0CA-456C-98A6-EDA1AC9FB0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8A71EB-D327-4458-85FB-26336B2BA01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D92372-F778-4E96-9E90-4E63BAF3CAD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F2C6A8-7D46-49EA-860B-0F0B0208436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Imagen 3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2351911B-84CE-45FD-966E-F9648FCDD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1" b="-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C2A5407-2390-4032-A0AA-4FE2AF18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Estado actual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B289FB2-1E11-49B9-A076-3EC3E85D0709}"/>
              </a:ext>
            </a:extLst>
          </p:cNvPr>
          <p:cNvSpPr/>
          <p:nvPr/>
        </p:nvSpPr>
        <p:spPr>
          <a:xfrm>
            <a:off x="4033369" y="5631272"/>
            <a:ext cx="7560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https://www.opendatasoft.es/la-lista-de-portales-datos-abiertos-en-el-mundo/</a:t>
            </a:r>
          </a:p>
        </p:txBody>
      </p:sp>
    </p:spTree>
    <p:extLst>
      <p:ext uri="{BB962C8B-B14F-4D97-AF65-F5344CB8AC3E}">
        <p14:creationId xmlns:p14="http://schemas.microsoft.com/office/powerpoint/2010/main" val="131091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724B9E8-02C8-4B2E-8770-A00A67760D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7B8AE548-0BFA-4792-9962-3375923C76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639EF4-FA83-4D85-90FE-B831AF28389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C87E76A-8F50-413D-9BFC-C5A1525BD9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D6703DA-C9F5-44CE-B061-A18446E7120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E3A25F1-6286-498A-B23F-12319B4BBB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AC2604D-C93D-4961-8AB5-AA8449DDBC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17D093-EAE5-469D-9B48-4CE1127009E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CCDFA7-FDDD-42EF-B0A9-4D54FD31E5F8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416DB9B-53E6-4C60-9FE7-1C40DA52F84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2" y="323838"/>
            <a:ext cx="9299965" cy="3652791"/>
            <a:chOff x="7639235" y="600024"/>
            <a:chExt cx="3898557" cy="5222486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D8EBCDF-E8F1-4478-AC12-308E946B0DB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79E237B-B3B3-48D2-8E4C-56703F6C22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5E970D4-D834-445E-927E-4F29A1BD0E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13410" y="806495"/>
            <a:ext cx="8347608" cy="2678774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persona, biblioteca, libro, mesa&#10;&#10;Descripción generada con confianza muy alta">
            <a:extLst>
              <a:ext uri="{FF2B5EF4-FFF2-40B4-BE49-F238E27FC236}">
                <a16:creationId xmlns:a16="http://schemas.microsoft.com/office/drawing/2014/main" id="{68FECA38-CA9F-4AA8-8B02-C4D863956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359" b="1"/>
          <a:stretch/>
        </p:blipFill>
        <p:spPr>
          <a:xfrm>
            <a:off x="2096093" y="971910"/>
            <a:ext cx="2560311" cy="2369223"/>
          </a:xfrm>
          <a:prstGeom prst="rect">
            <a:avLst/>
          </a:prstGeom>
        </p:spPr>
      </p:pic>
      <p:pic>
        <p:nvPicPr>
          <p:cNvPr id="9" name="Imagen 8" descr="Imagen que contiene armario, interior, mobiliario, pared&#10;&#10;Descripción generada con confianza muy alta">
            <a:extLst>
              <a:ext uri="{FF2B5EF4-FFF2-40B4-BE49-F238E27FC236}">
                <a16:creationId xmlns:a16="http://schemas.microsoft.com/office/drawing/2014/main" id="{4160C695-8A95-4254-8F5C-4E14FF2D0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78" r="9469" b="-5"/>
          <a:stretch/>
        </p:blipFill>
        <p:spPr>
          <a:xfrm>
            <a:off x="4812687" y="963739"/>
            <a:ext cx="2560307" cy="2369223"/>
          </a:xfrm>
          <a:prstGeom prst="rect">
            <a:avLst/>
          </a:prstGeom>
        </p:spPr>
      </p:pic>
      <p:pic>
        <p:nvPicPr>
          <p:cNvPr id="8" name="Imagen 7" descr="Imagen que contiene interior, libro, estante, persona&#10;&#10;Descripción generada con confianza muy alta">
            <a:extLst>
              <a:ext uri="{FF2B5EF4-FFF2-40B4-BE49-F238E27FC236}">
                <a16:creationId xmlns:a16="http://schemas.microsoft.com/office/drawing/2014/main" id="{CA566CF0-7819-4772-ADF6-EB45000DE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4" r="13498" b="-6"/>
          <a:stretch/>
        </p:blipFill>
        <p:spPr>
          <a:xfrm>
            <a:off x="7538509" y="963739"/>
            <a:ext cx="2560310" cy="2369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01AB92-7C69-4A31-836A-EC4262C39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¡</a:t>
            </a:r>
            <a:r>
              <a:rPr lang="en-US" sz="3600" dirty="0" err="1"/>
              <a:t>CÓmo</a:t>
            </a:r>
            <a:r>
              <a:rPr lang="en-US" sz="3600" dirty="0"/>
              <a:t> </a:t>
            </a:r>
            <a:r>
              <a:rPr lang="en-US" sz="3600" dirty="0" err="1"/>
              <a:t>hemos</a:t>
            </a:r>
            <a:r>
              <a:rPr lang="en-US" sz="3600" dirty="0"/>
              <a:t> </a:t>
            </a:r>
            <a:r>
              <a:rPr lang="en-US" sz="3600" dirty="0" err="1"/>
              <a:t>cambiado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279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B424B-0067-43AE-9F3B-379C8DBA1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¡COMENCEMOS!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1E7B3-BBF7-4AF9-A655-1D1687781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sz="2400" dirty="0"/>
              <a:t>Chicago: Bibliotecas municipales (</a:t>
            </a:r>
            <a:r>
              <a:rPr lang="es-ES" sz="2400" dirty="0" err="1"/>
              <a:t>OData</a:t>
            </a:r>
            <a:r>
              <a:rPr lang="es-ES" sz="2400" dirty="0"/>
              <a:t>)</a:t>
            </a:r>
            <a:endParaRPr lang="es-ES" sz="2400" dirty="0">
              <a:hlinkClick r:id="rId2"/>
            </a:endParaRPr>
          </a:p>
          <a:p>
            <a:pPr lvl="1"/>
            <a:r>
              <a:rPr lang="es-ES" dirty="0">
                <a:hlinkClick r:id="rId3"/>
              </a:rPr>
              <a:t>https://data.cityofchicago.org/Education/Libraries-Locations-Hours-and-Contact-Information/x8fc-8rcq</a:t>
            </a:r>
            <a:endParaRPr lang="es-ES" dirty="0"/>
          </a:p>
          <a:p>
            <a:r>
              <a:rPr lang="es-ES" sz="2200" dirty="0"/>
              <a:t>NASA: Elementos orbitales cercanos a la Tierra</a:t>
            </a:r>
          </a:p>
          <a:p>
            <a:pPr lvl="1"/>
            <a:r>
              <a:rPr lang="es-ES" dirty="0">
                <a:hlinkClick r:id="rId4"/>
              </a:rPr>
              <a:t>https://data.nasa.gov/Space-Science/Near-Earth-Comets-Orbital-Elements/b67r-rgxc/data</a:t>
            </a:r>
            <a:endParaRPr lang="es-ES" dirty="0"/>
          </a:p>
          <a:p>
            <a:r>
              <a:rPr lang="es-ES" sz="2200" dirty="0"/>
              <a:t>Barcelona: Antigüedad de los vehículos por tipología</a:t>
            </a:r>
          </a:p>
          <a:p>
            <a:pPr lvl="1"/>
            <a:r>
              <a:rPr lang="es-ES" dirty="0">
                <a:hlinkClick r:id="rId5"/>
              </a:rPr>
              <a:t>http://opendata-ajuntament.barcelona.cat/data/es/dataset/anv2016/resource/9e67ecc3-7053-4b96-b845-b168b8711f25</a:t>
            </a:r>
            <a:endParaRPr lang="es-ES" dirty="0"/>
          </a:p>
          <a:p>
            <a:r>
              <a:rPr lang="es-ES" sz="2200" dirty="0"/>
              <a:t>Madrid:  Agenda de actividades deportivas</a:t>
            </a:r>
          </a:p>
          <a:p>
            <a:pPr lvl="1"/>
            <a:r>
              <a:rPr lang="es-ES" dirty="0">
                <a:hlinkClick r:id="rId6"/>
              </a:rPr>
              <a:t>https://datos.madrid.es/portal/site/egob/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6363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DDE5CDF-1512-4CDA-B956-23D223F8DE4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B029D7D8-5A6B-4C76-94C8-15798C6C5A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5C9319C-E20D-4884-952F-60B6A58C3E3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C6F198E-F7A1-4125-910D-641C0C2A76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5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7C3A25-D9A7-4F2D-B44C-FA8EB24C7A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66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que contiene persona, pared, foto, pose&#10;&#10;Descripción generada con confianza muy alta">
            <a:extLst>
              <a:ext uri="{FF2B5EF4-FFF2-40B4-BE49-F238E27FC236}">
                <a16:creationId xmlns:a16="http://schemas.microsoft.com/office/drawing/2014/main" id="{82CC46A3-7166-4718-91E9-B5815316B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109" y="1128098"/>
            <a:ext cx="6277148" cy="45980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8E8515E-B8C8-482A-A9B5-CE57BC080AA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10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A81E1-BCBE-426B-8C09-33274E69409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4" name="Picture 13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39D1DDD4-5BB3-45BA-B9B3-06B62299AD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4DAE64-2302-42EA-8239-F2F0775CA5A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4B8F8-FDC9-498B-9960-5D7260AFCB0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B4110379-A1FA-417C-AE97-3D6E62FA9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62" y="805583"/>
            <a:ext cx="4660762" cy="46607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2CE6EC-1C65-48C0-94CE-D4AC21594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s-ES" dirty="0"/>
              <a:t>¡muchas gracias!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CFF737-D86D-4CC0-9DE2-483F5C5A2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132099" cy="3450613"/>
          </a:xfrm>
        </p:spPr>
        <p:txBody>
          <a:bodyPr>
            <a:normAutofit/>
          </a:bodyPr>
          <a:lstStyle/>
          <a:p>
            <a:r>
              <a:rPr lang="es-ES" b="1" dirty="0"/>
              <a:t>Ángel M. Rayo</a:t>
            </a:r>
          </a:p>
          <a:p>
            <a:pPr marL="0" indent="0">
              <a:buNone/>
            </a:pPr>
            <a:endParaRPr lang="es-ES" dirty="0">
              <a:hlinkClick r:id="rId4"/>
            </a:endParaRPr>
          </a:p>
          <a:p>
            <a:pPr marL="0" indent="0">
              <a:buNone/>
            </a:pPr>
            <a:r>
              <a:rPr lang="es-ES" dirty="0"/>
              <a:t> </a:t>
            </a:r>
            <a:r>
              <a:rPr lang="es-ES" dirty="0">
                <a:solidFill>
                  <a:srgbClr val="0070C0"/>
                </a:solidFill>
              </a:rPr>
              <a:t>	https://twitter.com/oyara </a:t>
            </a:r>
          </a:p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	https://www.linkedin.com/in/angelrayo</a:t>
            </a:r>
            <a:r>
              <a:rPr lang="es-ES" dirty="0"/>
              <a:t>/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b="1" dirty="0"/>
              <a:t>#</a:t>
            </a:r>
            <a:r>
              <a:rPr lang="es-ES" b="1" dirty="0" err="1"/>
              <a:t>alwayslearning</a:t>
            </a:r>
            <a:endParaRPr lang="es-ES" b="1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2E019546-8A6C-4804-A067-07C83265E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0537" y="2854069"/>
            <a:ext cx="513582" cy="51358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5DF60AAE-0E4E-409A-BBA2-155F24262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537" y="3439035"/>
            <a:ext cx="513582" cy="5135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E1792E-97B7-4630-A16D-2E1D6BB9F8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52" y="4688115"/>
            <a:ext cx="2427316" cy="136536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01CD075-276B-49AA-8250-5BA8DBBC5F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223" y="5033593"/>
            <a:ext cx="2486518" cy="67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6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85F1D78-FD9F-4432-B90E-00D863D4F31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0F47C422-E141-4484-A58E-A1A3B656C5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A0C8A2-5797-403D-A628-7C98BC65B0C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AB1130-8367-405F-A4A7-3CBD2F2E1D6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F52BA6-94C5-41C9-BCF7-D168FB94ED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472CB7-87EB-45F0-874A-5CDE34C708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5" name="Picture 24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9FC7D97F-772D-41D6-BE6B-4AA67F5380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248CB1-4448-44AA-AD19-368B9316A4E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67CDB9-59A0-4E3D-88A0-5790014060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9AF68-FAEA-4797-B8EB-6B34206F5D8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445672" y="323838"/>
            <a:ext cx="9299965" cy="3652791"/>
            <a:chOff x="7639235" y="600024"/>
            <a:chExt cx="3898557" cy="522248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033F40A-21D1-4F1C-A7FC-7C2D7214BD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39235" y="600024"/>
              <a:ext cx="3898557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0866B-DA8F-490F-9BC8-02C47E7D88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0263" y="1062693"/>
              <a:ext cx="3635738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 descr="Imagen que contiene persona, hombre&#10;&#10;Descripción generada con confianza alta">
            <a:extLst>
              <a:ext uri="{FF2B5EF4-FFF2-40B4-BE49-F238E27FC236}">
                <a16:creationId xmlns:a16="http://schemas.microsoft.com/office/drawing/2014/main" id="{3ABB1732-C4CF-4CF1-9DA6-8EE7DE277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" r="-6" b="27748"/>
          <a:stretch/>
        </p:blipFill>
        <p:spPr>
          <a:xfrm>
            <a:off x="7538901" y="963739"/>
            <a:ext cx="2560320" cy="2369223"/>
          </a:xfrm>
          <a:prstGeom prst="rect">
            <a:avLst/>
          </a:prstGeom>
        </p:spPr>
      </p:pic>
      <p:pic>
        <p:nvPicPr>
          <p:cNvPr id="7" name="Imagen 6" descr="Imagen que contiene texto, periódico&#10;&#10;Descripción generada con confianza muy alta">
            <a:extLst>
              <a:ext uri="{FF2B5EF4-FFF2-40B4-BE49-F238E27FC236}">
                <a16:creationId xmlns:a16="http://schemas.microsoft.com/office/drawing/2014/main" id="{C20E3DF5-7941-4036-87EE-99362D14B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" r="-3" b="30324"/>
          <a:stretch/>
        </p:blipFill>
        <p:spPr>
          <a:xfrm>
            <a:off x="4812681" y="963739"/>
            <a:ext cx="2560320" cy="2369223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con confianza muy alta">
            <a:extLst>
              <a:ext uri="{FF2B5EF4-FFF2-40B4-BE49-F238E27FC236}">
                <a16:creationId xmlns:a16="http://schemas.microsoft.com/office/drawing/2014/main" id="{CBD2A9C0-26E7-4349-A6EF-182D372DCD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1" r="26498" b="1"/>
          <a:stretch/>
        </p:blipFill>
        <p:spPr>
          <a:xfrm>
            <a:off x="2079933" y="963739"/>
            <a:ext cx="2560320" cy="2369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5B17A0E-0711-4FF2-9214-D2649AED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1991</a:t>
            </a:r>
          </a:p>
        </p:txBody>
      </p:sp>
    </p:spTree>
    <p:extLst>
      <p:ext uri="{BB962C8B-B14F-4D97-AF65-F5344CB8AC3E}">
        <p14:creationId xmlns:p14="http://schemas.microsoft.com/office/powerpoint/2010/main" val="370573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3C853E-3842-4594-86A9-051FFAF4D3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 descr="Imagen que contiene interior, mobiliario&#10;&#10;Descripción generada con confianza alta">
            <a:extLst>
              <a:ext uri="{FF2B5EF4-FFF2-40B4-BE49-F238E27FC236}">
                <a16:creationId xmlns:a16="http://schemas.microsoft.com/office/drawing/2014/main" id="{B591CDC5-6B61-4116-B3B5-0FF42B6E606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5B08984-5BEB-422F-A364-2B41E6A516E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413B1-54E0-4B16-92AB-1CC5C7D645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magen que contiene persona, interior, electrónica, pared&#10;&#10;Descripción generada con confianza muy alta">
            <a:extLst>
              <a:ext uri="{FF2B5EF4-FFF2-40B4-BE49-F238E27FC236}">
                <a16:creationId xmlns:a16="http://schemas.microsoft.com/office/drawing/2014/main" id="{D59EC68F-DED6-4F8E-AA1B-EDA76E04E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1" r="-1" b="25223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633E59-CFCD-4CB3-AB4B-F13B8BA438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B1710-F59A-4B72-91E4-53C2300B70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>
            <a:solidFill>
              <a:srgbClr val="DB744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D3469C5-2818-4E25-A03E-202E7D13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1991 – Nace la world wide web</a:t>
            </a:r>
          </a:p>
        </p:txBody>
      </p:sp>
    </p:spTree>
    <p:extLst>
      <p:ext uri="{BB962C8B-B14F-4D97-AF65-F5344CB8AC3E}">
        <p14:creationId xmlns:p14="http://schemas.microsoft.com/office/powerpoint/2010/main" val="400862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2DA677-C58A-4FCE-A9A0-E66A42EBD9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85B319-9C30-4D92-B664-CA444ECD79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7573C1E-3785-43C9-A262-1DA9DF97F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8C4394-BE4E-4302-AF74-4781C6C66E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40062F5-104D-4964-84AE-355933629FA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469021-744E-421B-A66A-46E606F7668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BB145B-10BA-457F-8804-FC63180D20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914473-3D59-4C1C-8546-88CEBD2CB3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085E03-6AA6-4EBD-8AB8-5DE00EF5F92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64906" y="323838"/>
            <a:ext cx="8661501" cy="3652791"/>
            <a:chOff x="7773058" y="600024"/>
            <a:chExt cx="3630912" cy="522248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DBC263-A6C0-430D-8B81-75D0C19125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3058" y="600024"/>
              <a:ext cx="3630912" cy="5222486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A86849-73D9-42A1-961E-8D4D96C1F5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04482" y="1062693"/>
              <a:ext cx="3367301" cy="429234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7EBAE6B-F05F-45D7-B30A-76D99C324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1" r="-1" b="-1"/>
          <a:stretch/>
        </p:blipFill>
        <p:spPr>
          <a:xfrm>
            <a:off x="2408469" y="963739"/>
            <a:ext cx="4383623" cy="236922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D422BD-D7FB-4EFB-97B9-7CE7D7D5FAB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BE816F5-50DE-4CCE-97AE-3D2C20C9E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96" r="6" b="8282"/>
          <a:stretch/>
        </p:blipFill>
        <p:spPr>
          <a:xfrm>
            <a:off x="6955819" y="963739"/>
            <a:ext cx="2816228" cy="23692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9DD524E-9005-4CFD-9666-7A578144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424" y="4460798"/>
            <a:ext cx="8637073" cy="558063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hoy</a:t>
            </a:r>
          </a:p>
        </p:txBody>
      </p:sp>
    </p:spTree>
    <p:extLst>
      <p:ext uri="{BB962C8B-B14F-4D97-AF65-F5344CB8AC3E}">
        <p14:creationId xmlns:p14="http://schemas.microsoft.com/office/powerpoint/2010/main" val="337921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AB1C3-D089-4FBE-91F7-FD3122EAA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38946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/>
              <a:t>CRECIMIENTO DE SITIOS WEB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EC6D81-A8FD-4836-82A5-7A31510C2A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11984" y="1655711"/>
            <a:ext cx="6397339" cy="45623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ED7A99B-77CD-4E91-87CA-07EE63926CDB}"/>
              </a:ext>
            </a:extLst>
          </p:cNvPr>
          <p:cNvSpPr txBox="1"/>
          <p:nvPr/>
        </p:nvSpPr>
        <p:spPr>
          <a:xfrm>
            <a:off x="1032196" y="2772493"/>
            <a:ext cx="4972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/>
              <a:t>~1.900.000.000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CEC3A98-CC62-43DE-AC37-53BD6B748DBB}"/>
              </a:ext>
            </a:extLst>
          </p:cNvPr>
          <p:cNvSpPr/>
          <p:nvPr/>
        </p:nvSpPr>
        <p:spPr>
          <a:xfrm>
            <a:off x="2575503" y="5729202"/>
            <a:ext cx="6335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http://www.internetlivestats.com/total-number-of-websites/#trend</a:t>
            </a:r>
          </a:p>
        </p:txBody>
      </p:sp>
    </p:spTree>
    <p:extLst>
      <p:ext uri="{BB962C8B-B14F-4D97-AF65-F5344CB8AC3E}">
        <p14:creationId xmlns:p14="http://schemas.microsoft.com/office/powerpoint/2010/main" val="5160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33E60C8-237F-40CD-B859-8B48A6703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539" b="21411"/>
          <a:stretch/>
        </p:blipFill>
        <p:spPr>
          <a:xfrm>
            <a:off x="2845596" y="2127635"/>
            <a:ext cx="6500808" cy="35245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EAB1C3-D089-4FBE-91F7-FD3122EAA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MÁS Y MÁS DATOS</a:t>
            </a:r>
          </a:p>
        </p:txBody>
      </p:sp>
    </p:spTree>
    <p:extLst>
      <p:ext uri="{BB962C8B-B14F-4D97-AF65-F5344CB8AC3E}">
        <p14:creationId xmlns:p14="http://schemas.microsoft.com/office/powerpoint/2010/main" val="98638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8774E-F16D-4194-AD63-8AC91EE8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Tipos de datos POR CATEGORÍAS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46962-97D3-414F-A80F-9D5EF197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25097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Estructurados: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Creados: generados por sistemas (tablas, ficheros XML)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Provocados: datos creados de manera indirecta a partir de una acción (valoraciones, películas, empresas)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Dirigido por transacciones: facturas, recibos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Compilados: resúmenes, servicios públicos, matrículas, censo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Experimentales: pruebas o simulaciones</a:t>
            </a:r>
          </a:p>
          <a:p>
            <a:pPr lvl="1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estructurados: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Capturados: comportamiento, actividades, GPS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Generados por usuarios: búsquedas, redes sociales</a:t>
            </a:r>
          </a:p>
          <a:p>
            <a:pPr lvl="1"/>
            <a:r>
              <a:rPr lang="es-E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Multi-estructurados o híbridos: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de mercados emergentes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E-</a:t>
            </a:r>
            <a:r>
              <a:rPr lang="es-ES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commerce</a:t>
            </a:r>
            <a:endParaRPr lang="es-ES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Datos meteorológicos</a:t>
            </a:r>
          </a:p>
          <a:p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Imagen 3" descr="C:\Users\angelra\Desktop\datos1.png">
            <a:extLst>
              <a:ext uri="{FF2B5EF4-FFF2-40B4-BE49-F238E27FC236}">
                <a16:creationId xmlns:a16="http://schemas.microsoft.com/office/drawing/2014/main" id="{B0331FD4-D9D1-43B6-876B-0134D6A652D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654" y="3282149"/>
            <a:ext cx="4098662" cy="2564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27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8774E-F16D-4194-AD63-8AC91EE8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s-ES" dirty="0"/>
              <a:t>Tipos de datos POR ORIGEN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46962-97D3-414F-A80F-9D5EF197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069" y="2015732"/>
            <a:ext cx="10051785" cy="392509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s-E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y Redes Sociales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Contenido Web y navegación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Búsquedas en Google, redes sociales</a:t>
            </a:r>
          </a:p>
          <a:p>
            <a:pPr lvl="1"/>
            <a:r>
              <a:rPr lang="es-E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Comunicación entre máquinas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Lecturas RFID y señales GPS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Otros sensores (parquímetros, cajeros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/>
            <a:r>
              <a:rPr lang="es-E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Transacciones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Registros de comunicaciones (llamadas, mensajería, VoIP, etc.)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Registros de facturación (pagos con tarjeta, pago online, etc.)</a:t>
            </a:r>
          </a:p>
          <a:p>
            <a:pPr lvl="1"/>
            <a:r>
              <a:rPr lang="es-E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Biométricos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Reconocimiento facial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Información genética (ADN)</a:t>
            </a:r>
          </a:p>
          <a:p>
            <a:pPr lvl="1"/>
            <a:r>
              <a:rPr lang="es-ES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Generados por personas</a:t>
            </a:r>
          </a:p>
          <a:p>
            <a:pPr lvl="2"/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Grabaciones a operadores de atención al cliente o e-mails</a:t>
            </a:r>
          </a:p>
          <a:p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Imagen 4" descr="C:\Users\angelra\Desktop\datos2.png">
            <a:extLst>
              <a:ext uri="{FF2B5EF4-FFF2-40B4-BE49-F238E27FC236}">
                <a16:creationId xmlns:a16="http://schemas.microsoft.com/office/drawing/2014/main" id="{CF0DEC68-68BD-4003-B6A8-3D2821EF16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336" y="2809451"/>
            <a:ext cx="4904737" cy="21947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4064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287</TotalTime>
  <Words>565</Words>
  <Application>Microsoft Office PowerPoint</Application>
  <PresentationFormat>Panorámica</PresentationFormat>
  <Paragraphs>97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Gill Sans MT</vt:lpstr>
      <vt:lpstr>Tahoma</vt:lpstr>
      <vt:lpstr>Galería</vt:lpstr>
      <vt:lpstr>La web como fuente de datos en Power BI</vt:lpstr>
      <vt:lpstr>¡CÓmo hemos cambiado!</vt:lpstr>
      <vt:lpstr>1991</vt:lpstr>
      <vt:lpstr>1991 – Nace la world wide web</vt:lpstr>
      <vt:lpstr>hoy</vt:lpstr>
      <vt:lpstr>CRECIMIENTO DE SITIOS WEB</vt:lpstr>
      <vt:lpstr>MÁS Y MÁS DATOS</vt:lpstr>
      <vt:lpstr>Tipos de datos POR CATEGORÍAS</vt:lpstr>
      <vt:lpstr>Tipos de datos POR ORIGEN</vt:lpstr>
      <vt:lpstr>¡usémoslos!</vt:lpstr>
      <vt:lpstr>POWER BI HA VENIDO A SALVARNOS</vt:lpstr>
      <vt:lpstr>MICROSOFT POWER BI</vt:lpstr>
      <vt:lpstr>MICROSOFT POWER BI</vt:lpstr>
      <vt:lpstr>Orígenes de datos disponibles</vt:lpstr>
      <vt:lpstr>Presentación de PowerPoint</vt:lpstr>
      <vt:lpstr>¡COMENCEMOS!</vt:lpstr>
      <vt:lpstr>Open data</vt:lpstr>
      <vt:lpstr>OPEN DATA</vt:lpstr>
      <vt:lpstr>Estado actual</vt:lpstr>
      <vt:lpstr>¡COMENCEMOS!</vt:lpstr>
      <vt:lpstr>Presentación de PowerPoint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web como fuente de datos en Power BI</dc:title>
  <dc:creator>Ángel M. Rayo</dc:creator>
  <cp:lastModifiedBy>Ángel M. Rayo</cp:lastModifiedBy>
  <cp:revision>18</cp:revision>
  <dcterms:created xsi:type="dcterms:W3CDTF">2018-03-14T09:32:31Z</dcterms:created>
  <dcterms:modified xsi:type="dcterms:W3CDTF">2018-03-14T19:20:40Z</dcterms:modified>
</cp:coreProperties>
</file>